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8"/>
  </p:notesMasterIdLst>
  <p:handoutMasterIdLst>
    <p:handoutMasterId r:id="rId49"/>
  </p:handoutMasterIdLst>
  <p:sldIdLst>
    <p:sldId id="265" r:id="rId3"/>
    <p:sldId id="310" r:id="rId4"/>
    <p:sldId id="321" r:id="rId5"/>
    <p:sldId id="323" r:id="rId6"/>
    <p:sldId id="325" r:id="rId7"/>
    <p:sldId id="334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8" r:id="rId32"/>
    <p:sldId id="379" r:id="rId33"/>
    <p:sldId id="380" r:id="rId34"/>
    <p:sldId id="381" r:id="rId35"/>
    <p:sldId id="382" r:id="rId36"/>
    <p:sldId id="383" r:id="rId37"/>
    <p:sldId id="384" r:id="rId38"/>
    <p:sldId id="386" r:id="rId39"/>
    <p:sldId id="387" r:id="rId40"/>
    <p:sldId id="388" r:id="rId41"/>
    <p:sldId id="389" r:id="rId42"/>
    <p:sldId id="390" r:id="rId43"/>
    <p:sldId id="329" r:id="rId44"/>
    <p:sldId id="330" r:id="rId45"/>
    <p:sldId id="331" r:id="rId46"/>
    <p:sldId id="319" r:id="rId47"/>
  </p:sldIdLst>
  <p:sldSz cx="12188825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START" id="{A0D62E33-95C2-438C-8D45-BF2CB4CC5C6B}">
          <p14:sldIdLst>
            <p14:sldId id="265"/>
          </p14:sldIdLst>
        </p14:section>
        <p14:section name="CONTENT" id="{311F1BC4-3D63-4027-9D6A-9F2F6757C3F9}">
          <p14:sldIdLst>
            <p14:sldId id="310"/>
          </p14:sldIdLst>
        </p14:section>
        <p14:section name="INTRODUCTION" id="{89353D2D-99F7-4318-BE85-C90A8A29B3B4}">
          <p14:sldIdLst>
            <p14:sldId id="321"/>
          </p14:sldIdLst>
        </p14:section>
        <p14:section name="SYSTEM OVERVIEW" id="{3BCEE561-A1D9-41FA-9353-693DC1CB9348}">
          <p14:sldIdLst>
            <p14:sldId id="323"/>
            <p14:sldId id="332"/>
          </p14:sldIdLst>
        </p14:section>
        <p14:section name="DESIGN OF PROPOSED SYSTEM" id="{256E83E9-933F-4EAC-B409-C895C9EA666F}">
          <p14:sldIdLst>
            <p14:sldId id="325"/>
            <p14:sldId id="334"/>
            <p14:sldId id="335"/>
            <p14:sldId id="336"/>
            <p14:sldId id="341"/>
            <p14:sldId id="338"/>
            <p14:sldId id="326"/>
            <p14:sldId id="339"/>
            <p14:sldId id="340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ADVANTAGES OF THE SYSTEM" id="{2AFABD75-6BCB-4DE7-AEAB-27779AD45634}">
          <p14:sldIdLst>
            <p14:sldId id="327"/>
          </p14:sldIdLst>
        </p14:section>
        <p14:section name="APPLICATIONS OF THE SYSTEM" id="{C66E8CC5-AAA7-4A63-9D1F-2AD78DC6E6F9}">
          <p14:sldIdLst>
            <p14:sldId id="328"/>
          </p14:sldIdLst>
        </p14:section>
        <p14:section name="CONCLUSION" id="{74A7B823-8109-494E-A3C4-B44D9CE34A30}">
          <p14:sldIdLst>
            <p14:sldId id="329"/>
          </p14:sldIdLst>
        </p14:section>
        <p14:section name="FUTURE WORKS" id="{DC2D44D1-80C0-40DC-AA08-53C43CCC3A15}">
          <p14:sldIdLst>
            <p14:sldId id="330"/>
          </p14:sldIdLst>
        </p14:section>
        <p14:section name="REFERENCES" id="{D6C5C527-76AB-4909-A147-3231EFE71CB4}">
          <p14:sldIdLst>
            <p14:sldId id="331"/>
          </p14:sldIdLst>
        </p14:section>
        <p14:section name="END" id="{8CB259EA-0626-4967-8959-F557587BABB4}">
          <p14:sldIdLst>
            <p14:sldId id="319"/>
          </p14:sldIdLst>
        </p14:section>
      </p14:sectionLst>
    </p:ex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-612" y="-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pPr/>
              <a:t>5/13/2019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pPr/>
              <a:t>5/13/2019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5/13/2019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box.google.com/datasetsearch/search?query=India%20Economic%20Data&amp;docid=zGeYzgrTjJ82YSJSAAAAAA==" TargetMode="External"/><Relationship Id="rId2" Type="http://schemas.openxmlformats.org/officeDocument/2006/relationships/hyperlink" Target="https://www.kaggle.com/webaccess/all-census-dat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0985" y="1157111"/>
            <a:ext cx="10115915" cy="1943472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 smtClean="0"/>
              <a:t>India Socio Economic Data Analysis</a:t>
            </a:r>
            <a:endParaRPr lang="en-IN" sz="6000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7788" y="3356992"/>
            <a:ext cx="8229600" cy="720080"/>
          </a:xfrm>
        </p:spPr>
        <p:txBody>
          <a:bodyPr>
            <a:normAutofit/>
          </a:bodyPr>
          <a:lstStyle/>
          <a:p>
            <a:pPr algn="ctr"/>
            <a:r>
              <a:rPr lang="it-IT" sz="2800" dirty="0" smtClean="0"/>
              <a:t>Data Science project</a:t>
            </a:r>
            <a:endParaRPr lang="it-IT" sz="2800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6454452" y="4869160"/>
            <a:ext cx="5400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b="1" dirty="0" smtClean="0">
                <a:solidFill>
                  <a:schemeClr val="tx1"/>
                </a:solidFill>
              </a:rPr>
              <a:t>By:</a:t>
            </a:r>
          </a:p>
          <a:p>
            <a:r>
              <a:rPr lang="it-IT" sz="2800" b="1" dirty="0">
                <a:solidFill>
                  <a:schemeClr val="tx1"/>
                </a:solidFill>
              </a:rPr>
              <a:t> </a:t>
            </a:r>
            <a:r>
              <a:rPr lang="it-IT" sz="2800" b="1" dirty="0" smtClean="0">
                <a:solidFill>
                  <a:schemeClr val="tx1"/>
                </a:solidFill>
              </a:rPr>
              <a:t>  ANKUR KUMAR</a:t>
            </a:r>
            <a:endParaRPr lang="it-IT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5.(</a:t>
            </a:r>
            <a:r>
              <a:rPr lang="en-IN" b="1" dirty="0" err="1" smtClean="0">
                <a:solidFill>
                  <a:schemeClr val="accent1"/>
                </a:solidFill>
              </a:rPr>
              <a:t>i</a:t>
            </a:r>
            <a:r>
              <a:rPr lang="en-IN" b="1" dirty="0" smtClean="0">
                <a:solidFill>
                  <a:schemeClr val="accent1"/>
                </a:solidFill>
              </a:rPr>
              <a:t>) Religion's distribution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5 (ii). Religion's distribution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5)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6.(</a:t>
            </a:r>
            <a:r>
              <a:rPr lang="en-IN" b="1" dirty="0" err="1" smtClean="0">
                <a:solidFill>
                  <a:schemeClr val="accent1"/>
                </a:solidFill>
              </a:rPr>
              <a:t>i</a:t>
            </a:r>
            <a:r>
              <a:rPr lang="en-IN" b="1" dirty="0" smtClean="0">
                <a:solidFill>
                  <a:schemeClr val="accent1"/>
                </a:solidFill>
              </a:rPr>
              <a:t>) State wise SC populations percentage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4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6.(ii) State wise SC populations percentage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6)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7.(</a:t>
            </a:r>
            <a:r>
              <a:rPr lang="en-IN" b="1" dirty="0" err="1" smtClean="0">
                <a:solidFill>
                  <a:schemeClr val="accent1"/>
                </a:solidFill>
              </a:rPr>
              <a:t>i</a:t>
            </a:r>
            <a:r>
              <a:rPr lang="en-IN" b="1" dirty="0" smtClean="0">
                <a:solidFill>
                  <a:schemeClr val="accent1"/>
                </a:solidFill>
              </a:rPr>
              <a:t>) State wise ST populations percentage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7.(ii) State wise ST populations percentage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7)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8. Literacy Rate in different states of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1500174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9. Populations of different Types of Workers In Indian states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4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10. Populations of different Types of Workers In Indian states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1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00174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11. State wise house hold size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1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116632"/>
            <a:ext cx="8784976" cy="77187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sz="40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en-US" sz="4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50942" y="1313385"/>
            <a:ext cx="9828583" cy="497313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Problem Statement</a:t>
            </a:r>
          </a:p>
          <a:p>
            <a:r>
              <a:rPr lang="en-US" sz="3000" dirty="0" smtClean="0"/>
              <a:t>Dataset  Overview</a:t>
            </a:r>
          </a:p>
          <a:p>
            <a:r>
              <a:rPr lang="en-US" sz="3000" dirty="0" smtClean="0"/>
              <a:t>Data Profiling</a:t>
            </a:r>
          </a:p>
          <a:p>
            <a:r>
              <a:rPr lang="en-US" sz="3000" dirty="0" smtClean="0"/>
              <a:t>Questions</a:t>
            </a:r>
            <a:endParaRPr lang="en-US" sz="3000" dirty="0"/>
          </a:p>
          <a:p>
            <a:r>
              <a:rPr lang="en-US" sz="3000" dirty="0"/>
              <a:t>Conclusion</a:t>
            </a:r>
          </a:p>
          <a:p>
            <a:r>
              <a:rPr lang="en-US" sz="3000" dirty="0"/>
              <a:t>Future Work</a:t>
            </a:r>
          </a:p>
          <a:p>
            <a:r>
              <a:rPr lang="en-US" sz="3000" dirty="0" smtClean="0"/>
              <a:t>References</a:t>
            </a:r>
            <a:endParaRPr lang="en-US" sz="3000" dirty="0"/>
          </a:p>
        </p:txBody>
      </p:sp>
    </p:spTree>
    <p:extLst>
      <p:ext uri="{BB962C8B-B14F-4D97-AF65-F5344CB8AC3E}">
        <p14:creationId xmlns=""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12. State wise population % having different drinking water source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1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4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13. State wise Total GDP over the years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1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14. constant 10 max GDP over the years [District Level]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1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00174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15. constant 10 min GDP over the years [District Level]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1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71612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16. constant 10 max GR over the years with respect to '2005-06' [District Level]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1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17. constant 10 min GR over the years with respect to '2005-06' [District Level]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1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04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a. Area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DP_AREA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72" y="1428736"/>
            <a:ext cx="11237948" cy="52209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b. Population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DP_POPULATION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" y="1428736"/>
            <a:ext cx="11001452" cy="5127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c. (</a:t>
            </a:r>
            <a:r>
              <a:rPr lang="en-IN" b="1" dirty="0" err="1" smtClean="0">
                <a:solidFill>
                  <a:schemeClr val="accent1"/>
                </a:solidFill>
              </a:rPr>
              <a:t>i</a:t>
            </a:r>
            <a:r>
              <a:rPr lang="en-IN" b="1" dirty="0" smtClean="0">
                <a:solidFill>
                  <a:schemeClr val="accent1"/>
                </a:solidFill>
              </a:rPr>
              <a:t>)Total Workers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DP_Total_Wor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4" y="1643050"/>
            <a:ext cx="10452129" cy="4511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c.(ii) Gender Workers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DP_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0" y="1428736"/>
            <a:ext cx="10595005" cy="49835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2803" y="332656"/>
            <a:ext cx="10342249" cy="915888"/>
          </a:xfrm>
        </p:spPr>
        <p:txBody>
          <a:bodyPr>
            <a:normAutofit/>
          </a:bodyPr>
          <a:lstStyle/>
          <a:p>
            <a:r>
              <a:rPr lang="en-IN" sz="4000" b="1" dirty="0" smtClean="0"/>
              <a:t>			</a:t>
            </a:r>
            <a:r>
              <a:rPr lang="en-IN" sz="4000" b="1" dirty="0" smtClean="0">
                <a:solidFill>
                  <a:schemeClr val="accent1"/>
                </a:solidFill>
              </a:rPr>
              <a:t>Problem Statement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380" y="2357430"/>
            <a:ext cx="10342249" cy="2357454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it-IT" sz="2800" dirty="0" smtClean="0">
                <a:solidFill>
                  <a:schemeClr val="accent1"/>
                </a:solidFill>
              </a:rPr>
              <a:t>India Socio Economic Data Analysis </a:t>
            </a:r>
            <a:r>
              <a:rPr lang="en-IN" sz="2800" dirty="0" smtClean="0"/>
              <a:t>provides an overall socio economic perspective of India at depth of District &amp; State Level.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 smtClean="0"/>
              <a:t>What are the </a:t>
            </a:r>
            <a:r>
              <a:rPr lang="en-IN" sz="2800" dirty="0" smtClean="0">
                <a:solidFill>
                  <a:schemeClr val="accent1"/>
                </a:solidFill>
              </a:rPr>
              <a:t>socioeconomic trends</a:t>
            </a:r>
            <a:r>
              <a:rPr lang="en-IN" sz="2800" dirty="0" smtClean="0"/>
              <a:t> in different parts of India?</a:t>
            </a:r>
          </a:p>
        </p:txBody>
      </p:sp>
    </p:spTree>
    <p:extLst>
      <p:ext uri="{BB962C8B-B14F-4D97-AF65-F5344CB8AC3E}">
        <p14:creationId xmlns="" xmlns:p14="http://schemas.microsoft.com/office/powerpoint/2010/main" val="25172186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c.(iii) Type of Workers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DP_TYPE_WORK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14" y="1500174"/>
            <a:ext cx="10237816" cy="47766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(</a:t>
            </a:r>
            <a:r>
              <a:rPr lang="en-IN" b="1" dirty="0" err="1" smtClean="0">
                <a:solidFill>
                  <a:schemeClr val="accent1"/>
                </a:solidFill>
              </a:rPr>
              <a:t>i</a:t>
            </a:r>
            <a:r>
              <a:rPr lang="en-IN" b="1" dirty="0" smtClean="0">
                <a:solidFill>
                  <a:schemeClr val="accent1"/>
                </a:solidFill>
              </a:rPr>
              <a:t>) Facility of household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DP_Facility_HouseHo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87" y="1754386"/>
            <a:ext cx="11199474" cy="481788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(ii) Resource of household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DP_RESOURCE_HouseHo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18" y="1928802"/>
            <a:ext cx="9309122" cy="42371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(iii) ownership of household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Owner HouseHo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34" y="1571612"/>
            <a:ext cx="11459234" cy="50355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(iv) size of household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DP_SIZE_HouseHo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34" y="1500174"/>
            <a:ext cx="11237948" cy="49993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(v) couple of household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DP_Power_Par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0" y="1714488"/>
            <a:ext cx="11166510" cy="48648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18. Constant 10 max/min GDP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e. based on Age Group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DP_AGE_GRO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752" y="1785926"/>
            <a:ext cx="10595006" cy="43069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19. Constant 10 max/min GR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a. Area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_A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48" y="1428736"/>
            <a:ext cx="10880758" cy="48947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19. Constant 10 max/min GR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b. Population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R_POP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76" y="1714488"/>
            <a:ext cx="10666444" cy="471909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19. Constant 10 max/min GR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c. Literacy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_LIT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24" y="1428736"/>
            <a:ext cx="11237947" cy="50481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32656"/>
            <a:ext cx="9900591" cy="771872"/>
          </a:xfrm>
        </p:spPr>
        <p:txBody>
          <a:bodyPr>
            <a:normAutofit/>
          </a:bodyPr>
          <a:lstStyle/>
          <a:p>
            <a:r>
              <a:rPr lang="en-IN" sz="4000" b="1" dirty="0" smtClean="0"/>
              <a:t>		       </a:t>
            </a:r>
            <a:r>
              <a:rPr lang="en-IN" sz="4000" b="1" dirty="0" smtClean="0">
                <a:solidFill>
                  <a:schemeClr val="accent1"/>
                </a:solidFill>
              </a:rPr>
              <a:t>DATASET OVERVIEW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380" y="2214554"/>
            <a:ext cx="9900591" cy="401477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 dirty="0" smtClean="0"/>
              <a:t>India States GDP &amp; GR data (1999-2005)  at District level.(</a:t>
            </a:r>
            <a:r>
              <a:rPr lang="en-IN" sz="2600" dirty="0" err="1" smtClean="0"/>
              <a:t>gdp</a:t>
            </a:r>
            <a:r>
              <a:rPr lang="en-IN" sz="2600" dirty="0" smtClean="0"/>
              <a:t>_{</a:t>
            </a:r>
            <a:r>
              <a:rPr lang="en-IN" sz="2600" dirty="0" err="1" smtClean="0"/>
              <a:t>stateName</a:t>
            </a:r>
            <a:r>
              <a:rPr lang="en-IN" sz="2600" dirty="0" smtClean="0"/>
              <a:t>}.</a:t>
            </a:r>
            <a:r>
              <a:rPr lang="en-IN" sz="2600" dirty="0" err="1" smtClean="0"/>
              <a:t>csv</a:t>
            </a:r>
            <a:r>
              <a:rPr lang="en-IN" sz="26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 smtClean="0"/>
              <a:t>India Elementary data having details of population, education data at District Level.(elementary_2015_16.csv)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 smtClean="0"/>
              <a:t>India </a:t>
            </a:r>
            <a:r>
              <a:rPr lang="en-IN" sz="2600" dirty="0" err="1" smtClean="0"/>
              <a:t>Cencus</a:t>
            </a:r>
            <a:r>
              <a:rPr lang="en-IN" sz="2600" dirty="0" smtClean="0"/>
              <a:t> Housing data having details of  Area, Asset , resource data at District Level.(india_census_housing-hlpca-full.csv)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dirty="0" smtClean="0"/>
              <a:t>India </a:t>
            </a:r>
            <a:r>
              <a:rPr lang="en-IN" sz="2600" dirty="0" err="1" smtClean="0"/>
              <a:t>Cencus</a:t>
            </a:r>
            <a:r>
              <a:rPr lang="en-IN" sz="2600" dirty="0" smtClean="0"/>
              <a:t> data having details of population, worker , power parity data at District Level.(india-districts-census-2011.csv)</a:t>
            </a:r>
            <a:br>
              <a:rPr lang="en-IN" sz="2600" dirty="0" smtClean="0"/>
            </a:br>
            <a:r>
              <a:rPr lang="en-IN" sz="2600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0652651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19. Constant 10 max/min GR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d. Sex Ratio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GR_SEX_RET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0" y="1643050"/>
            <a:ext cx="10523568" cy="48417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19. Constant 10 max/min GR over the years, why?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e. % SC/ST Population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GR_SC_ST_POPUL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0" y="1500174"/>
            <a:ext cx="11237948" cy="50078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76" y="980728"/>
            <a:ext cx="9900591" cy="771872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1"/>
                </a:solidFill>
              </a:rPr>
              <a:t>				CONCLUSION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972" y="2492896"/>
            <a:ext cx="9252519" cy="33828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With the help of this Analysis we found basic knowledge for </a:t>
            </a:r>
            <a:r>
              <a:rPr lang="en-IN" dirty="0" err="1" smtClean="0"/>
              <a:t>Area,Population,Religion,sex</a:t>
            </a:r>
            <a:r>
              <a:rPr lang="en-IN" dirty="0" smtClean="0"/>
              <a:t> ratio ... for the states.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found the top ten largest &amp; least GDP district and factors behind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We found the top ten largest &amp; least GR district and factors behind it.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0350169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852" y="1124744"/>
            <a:ext cx="9972599" cy="771872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1"/>
                </a:solidFill>
              </a:rPr>
              <a:t>			   FUTURE WORKS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956" y="2348880"/>
            <a:ext cx="9577064" cy="36724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Dependency ratio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Maternal mortality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Demographic dividend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Regional Religion - Economic basis comparison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7147533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404664"/>
            <a:ext cx="10116615" cy="843880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chemeClr val="accent1"/>
                </a:solidFill>
              </a:rPr>
              <a:t>				REFERENCES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380" y="2285992"/>
            <a:ext cx="9900591" cy="2872909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IN" dirty="0" smtClean="0">
                <a:hlinkClick r:id="rId2"/>
              </a:rPr>
              <a:t>https://www.kaggle.com/webaccess/all-census-data</a:t>
            </a:r>
            <a:endParaRPr lang="en-IN" dirty="0" smtClean="0"/>
          </a:p>
          <a:p>
            <a:pPr marL="457200" lvl="0" indent="-457200">
              <a:buFont typeface="+mj-lt"/>
              <a:buAutoNum type="arabicPeriod"/>
            </a:pPr>
            <a:r>
              <a:rPr lang="en-IN" dirty="0" smtClean="0">
                <a:hlinkClick r:id="rId3"/>
              </a:rPr>
              <a:t>https://toolbox.google.com/datasetsearch/search?query=India%20Economic%20Data&amp;docid=zGeYzgrTjJ82YSJSAAAAAA%3D%3D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88388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1" r="18011"/>
          <a:stretch/>
        </p:blipFill>
        <p:spPr>
          <a:xfrm>
            <a:off x="5014292" y="815954"/>
            <a:ext cx="6409929" cy="5183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548680"/>
            <a:ext cx="10188623" cy="84388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smtClean="0">
                <a:solidFill>
                  <a:schemeClr val="accent1"/>
                </a:solidFill>
              </a:rPr>
              <a:t>DATA PROFILING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536" y="2276872"/>
            <a:ext cx="7956375" cy="388843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600" b="1" dirty="0" smtClean="0"/>
              <a:t> Making one dataset for all District GDP and other for all District GR.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b="1" dirty="0" smtClean="0"/>
              <a:t>Merging the Indian elementary data with </a:t>
            </a:r>
            <a:r>
              <a:rPr lang="en-IN" sz="2600" b="1" dirty="0" err="1" smtClean="0"/>
              <a:t>cencus</a:t>
            </a:r>
            <a:r>
              <a:rPr lang="en-IN" sz="2600" b="1" dirty="0" smtClean="0"/>
              <a:t>-housing data, required mandatory change in District name to match both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b="1" dirty="0" smtClean="0"/>
              <a:t>Merging  with </a:t>
            </a:r>
            <a:r>
              <a:rPr lang="en-IN" sz="2600" b="1" dirty="0" err="1" smtClean="0"/>
              <a:t>Cencus</a:t>
            </a:r>
            <a:r>
              <a:rPr lang="en-IN" sz="2600" b="1" dirty="0" smtClean="0"/>
              <a:t> dataset and replacing the NA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600" b="1" dirty="0" smtClean="0"/>
              <a:t>Making one dataset having </a:t>
            </a:r>
            <a:r>
              <a:rPr lang="en-IN" sz="2600" b="1" dirty="0" err="1" smtClean="0"/>
              <a:t>GDP,Elementary,housing</a:t>
            </a:r>
            <a:r>
              <a:rPr lang="en-IN" sz="2600" b="1" dirty="0" smtClean="0"/>
              <a:t> and </a:t>
            </a:r>
            <a:r>
              <a:rPr lang="en-IN" sz="2600" b="1" dirty="0" err="1" smtClean="0"/>
              <a:t>Cencus</a:t>
            </a:r>
            <a:r>
              <a:rPr lang="en-IN" sz="2600" b="1" dirty="0" smtClean="0"/>
              <a:t> Data.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b="1" dirty="0"/>
          </a:p>
        </p:txBody>
      </p:sp>
    </p:spTree>
    <p:extLst>
      <p:ext uri="{BB962C8B-B14F-4D97-AF65-F5344CB8AC3E}">
        <p14:creationId xmlns="" xmlns:p14="http://schemas.microsoft.com/office/powerpoint/2010/main" val="16083722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372" y="404664"/>
            <a:ext cx="11644394" cy="102407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 Questions</a:t>
            </a:r>
            <a:br>
              <a:rPr lang="en-IN" b="1" dirty="0" smtClean="0">
                <a:solidFill>
                  <a:schemeClr val="accent1"/>
                </a:solidFill>
              </a:rPr>
            </a:br>
            <a:r>
              <a:rPr lang="en-IN" b="1" dirty="0" smtClean="0">
                <a:solidFill>
                  <a:schemeClr val="accent1"/>
                </a:solidFill>
              </a:rPr>
              <a:t>1. State wise male and female population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571612"/>
            <a:ext cx="9382125" cy="50006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02982" y="3244334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 smtClean="0"/>
              <a:t>smaller_gr_sc_st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2. Sex ratio of females per 1000 males in Indian states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7" name="Picture 6" descr="newplot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3. Population of different types of age groups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5" name="Picture 4" descr="newplot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80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66"/>
            <a:ext cx="12188825" cy="1024072"/>
          </a:xfrm>
        </p:spPr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1"/>
                </a:solidFill>
              </a:rPr>
              <a:t>4. Different age group percentage in India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556792"/>
            <a:ext cx="9612559" cy="4464497"/>
          </a:xfrm>
        </p:spPr>
        <p:txBody>
          <a:bodyPr/>
          <a:lstStyle/>
          <a:p>
            <a:pPr marL="0" indent="0" algn="just">
              <a:buNone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 smtClean="0">
              <a:solidFill>
                <a:schemeClr val="accent1"/>
              </a:solidFill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 descr="newplot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42" y="1643050"/>
            <a:ext cx="9382125" cy="50006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9803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658</Words>
  <Application>Microsoft Office PowerPoint</Application>
  <PresentationFormat>Custom</PresentationFormat>
  <Paragraphs>112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Digital Blue Tunnel 16x9</vt:lpstr>
      <vt:lpstr>India Socio Economic Data Analysis</vt:lpstr>
      <vt:lpstr>    CONTENT</vt:lpstr>
      <vt:lpstr>   Problem Statement</vt:lpstr>
      <vt:lpstr>         DATASET OVERVIEW</vt:lpstr>
      <vt:lpstr>DATA PROFILING</vt:lpstr>
      <vt:lpstr> Questions 1. State wise male and female population in India</vt:lpstr>
      <vt:lpstr>2. Sex ratio of females per 1000 males in Indian states</vt:lpstr>
      <vt:lpstr>3. Population of different types of age groups in India</vt:lpstr>
      <vt:lpstr>4. Different age group percentage in India</vt:lpstr>
      <vt:lpstr>5.(i) Religion's distribution in India</vt:lpstr>
      <vt:lpstr>5 (ii). Religion's distribution in India</vt:lpstr>
      <vt:lpstr>6.(i) State wise SC populations percentage in India</vt:lpstr>
      <vt:lpstr>6.(ii) State wise SC populations percentage in India</vt:lpstr>
      <vt:lpstr>7.(i) State wise ST populations percentage in India</vt:lpstr>
      <vt:lpstr>7.(ii) State wise ST populations percentage in India</vt:lpstr>
      <vt:lpstr>8. Literacy Rate in different states of India</vt:lpstr>
      <vt:lpstr>9. Populations of different Types of Workers In Indian states</vt:lpstr>
      <vt:lpstr>10. Populations of different Types of Workers In Indian states</vt:lpstr>
      <vt:lpstr>11. State wise house hold size</vt:lpstr>
      <vt:lpstr>12. State wise population % having different drinking water source</vt:lpstr>
      <vt:lpstr>13. State wise Total GDP over the years</vt:lpstr>
      <vt:lpstr>14. constant 10 max GDP over the years [District Level]</vt:lpstr>
      <vt:lpstr>15. constant 10 min GDP over the years [District Level]</vt:lpstr>
      <vt:lpstr>16. constant 10 max GR over the years with respect to '2005-06' [District Level]</vt:lpstr>
      <vt:lpstr>17. constant 10 min GR over the years with respect to '2005-06' [District Level]</vt:lpstr>
      <vt:lpstr>18. Constant 10 max/min GDP over the years, why? a. Area</vt:lpstr>
      <vt:lpstr>18. Constant 10 max/min GDP over the years, why? b. Population</vt:lpstr>
      <vt:lpstr>18. Constant 10 max/min GDP over the years, why? c. (i)Total Workers</vt:lpstr>
      <vt:lpstr>18. Constant 10 max/min GDP over the years, why? c.(ii) Gender Workers</vt:lpstr>
      <vt:lpstr>18. Constant 10 max/min GDP over the years, why? c.(iii) Type of Workers</vt:lpstr>
      <vt:lpstr>18. Constant 10 max/min GDP over the years, why? d. (i) Facility of household</vt:lpstr>
      <vt:lpstr>18. Constant 10 max/min GDP over the years, why? d. (ii) Resource of household</vt:lpstr>
      <vt:lpstr>18. Constant 10 max/min GDP over the years, why? d. (iii) ownership of household</vt:lpstr>
      <vt:lpstr>18. Constant 10 max/min GDP over the years, why? d. (iv) size of household</vt:lpstr>
      <vt:lpstr>18. Constant 10 max/min GDP over the years, why? d. (v) couple of household</vt:lpstr>
      <vt:lpstr>18. Constant 10 max/min GDP over the years, why? e. based on Age Group</vt:lpstr>
      <vt:lpstr>19. Constant 10 max/min GR over the years, why? a. Area</vt:lpstr>
      <vt:lpstr>19. Constant 10 max/min GR over the years, why? b. Population</vt:lpstr>
      <vt:lpstr>19. Constant 10 max/min GR over the years, why? c. Literacy</vt:lpstr>
      <vt:lpstr>19. Constant 10 max/min GR over the years, why? d. Sex Ratio</vt:lpstr>
      <vt:lpstr>19. Constant 10 max/min GR over the years, why? e. % SC/ST Population</vt:lpstr>
      <vt:lpstr>    CONCLUSION</vt:lpstr>
      <vt:lpstr>      FUTURE WORKS</vt:lpstr>
      <vt:lpstr>    REFERENCES</vt:lpstr>
      <vt:lpstr>Slide 45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2015-10-14T18:02:36Z</dcterms:created>
  <dcterms:modified xsi:type="dcterms:W3CDTF">2019-05-13T00:51:19Z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